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76"/>
  </p:notesMasterIdLst>
  <p:handoutMasterIdLst>
    <p:handoutMasterId r:id="rId77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691" r:id="rId42"/>
    <p:sldId id="3692" r:id="rId43"/>
    <p:sldId id="3693" r:id="rId44"/>
    <p:sldId id="3703" r:id="rId45"/>
    <p:sldId id="3718" r:id="rId46"/>
    <p:sldId id="3719" r:id="rId47"/>
    <p:sldId id="3720" r:id="rId48"/>
    <p:sldId id="3724" r:id="rId49"/>
    <p:sldId id="3734" r:id="rId50"/>
    <p:sldId id="3704" r:id="rId51"/>
    <p:sldId id="3708" r:id="rId52"/>
    <p:sldId id="3709" r:id="rId53"/>
    <p:sldId id="3712" r:id="rId54"/>
    <p:sldId id="3710" r:id="rId55"/>
    <p:sldId id="3711" r:id="rId56"/>
    <p:sldId id="3721" r:id="rId57"/>
    <p:sldId id="3714" r:id="rId58"/>
    <p:sldId id="3722" r:id="rId59"/>
    <p:sldId id="3725" r:id="rId60"/>
    <p:sldId id="3732" r:id="rId61"/>
    <p:sldId id="3699" r:id="rId62"/>
    <p:sldId id="3681" r:id="rId63"/>
    <p:sldId id="3695" r:id="rId64"/>
    <p:sldId id="3705" r:id="rId65"/>
    <p:sldId id="3726" r:id="rId66"/>
    <p:sldId id="3727" r:id="rId67"/>
    <p:sldId id="3731" r:id="rId68"/>
    <p:sldId id="3730" r:id="rId69"/>
    <p:sldId id="3728" r:id="rId70"/>
    <p:sldId id="3729" r:id="rId71"/>
    <p:sldId id="3647" r:id="rId72"/>
    <p:sldId id="3631" r:id="rId73"/>
    <p:sldId id="3628" r:id="rId74"/>
    <p:sldId id="3717" r:id="rId75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554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56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f(x)= g(x) (mod n), so if m is a solution of f(x) (mod n), g(m)= 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f(m)= 0 (mod n).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|g(x)| ≦ 2||b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||.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||b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||≦2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|g(x)|&lt;n and g(x)=0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f(T)= 0 (mod n)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133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133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 b="-133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/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/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</a:t>
            </a: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27865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515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Prover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534356"/>
              </a:xfrm>
              <a:prstGeom prst="rect">
                <a:avLst/>
              </a:prstGeom>
              <a:blipFill>
                <a:blip r:embed="rId2"/>
                <a:stretch>
                  <a:fillRect l="-1585" t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+mj-lt"/>
                <a:cs typeface="Calibri" panose="020F0502020204030204" pitchFamily="34" charset="0"/>
              </a:rPr>
              <a:t>Dilithium parameters for security category 5</a:t>
            </a:r>
            <a:endParaRPr lang="en-US" sz="2400" b="0" kern="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553885"/>
                  </p:ext>
                </p:extLst>
              </p:nvPr>
            </p:nvGraphicFramePr>
            <p:xfrm>
              <a:off x="1219200" y="1143000"/>
              <a:ext cx="6096000" cy="42579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3333" r="-323684" b="-9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210345" r="-323684" b="-8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310345" r="-323684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310345" r="-79126" b="-7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0345" r="-323684" b="-6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93333" r="-323684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493333" r="-79126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93333" r="-1875" b="-5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495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413953" r="-323684" b="-28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413953" r="-1875" b="-281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762069" r="-32368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825" t="-762069" r="-79126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25" t="-762069" r="-1875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862069" r="-323684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930000" r="-32368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7" t="-1065517" r="-323684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10381"/>
              </p:ext>
            </p:extLst>
          </p:nvPr>
        </p:nvGraphicFramePr>
        <p:xfrm>
          <a:off x="1219200" y="5683715"/>
          <a:ext cx="4902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54229" y="2017896"/>
                <a:ext cx="7856371" cy="4154304"/>
              </a:xfrm>
              <a:prstGeom prst="rect">
                <a:avLst/>
              </a:prstGeom>
              <a:blipFill>
                <a:blip r:embed="rId2"/>
                <a:stretch>
                  <a:fillRect l="-193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16030" y="914400"/>
                <a:ext cx="8699370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2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16030" y="914400"/>
                <a:ext cx="8699370" cy="5461726"/>
              </a:xfrm>
              <a:prstGeom prst="rect">
                <a:avLst/>
              </a:prstGeom>
              <a:blipFill>
                <a:blip r:embed="rId2"/>
                <a:stretch>
                  <a:fillRect l="-3785" b="-6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0" y="1828800"/>
                <a:ext cx="7851954" cy="3810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0" y="1828800"/>
                <a:ext cx="7851954" cy="3810000"/>
              </a:xfrm>
              <a:prstGeom prst="rect">
                <a:avLst/>
              </a:prstGeom>
              <a:blipFill>
                <a:blip r:embed="rId2"/>
                <a:stretch>
                  <a:fillRect l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600200"/>
                <a:ext cx="78486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18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18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600200"/>
                <a:ext cx="7848600" cy="46482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76400"/>
                <a:ext cx="8153400" cy="4490793"/>
              </a:xfrm>
              <a:prstGeom prst="rect">
                <a:avLst/>
              </a:prstGeom>
              <a:blipFill>
                <a:blip r:embed="rId2"/>
                <a:stretch>
                  <a:fillRect l="-1558"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458200" cy="516731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458200" cy="5167313"/>
              </a:xfrm>
              <a:prstGeom prst="rect">
                <a:avLst/>
              </a:prstGeom>
              <a:blipFill>
                <a:blip r:embed="rId2"/>
                <a:stretch>
                  <a:fillRect l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0" y="1295400"/>
                <a:ext cx="7420440" cy="5410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0" y="1295400"/>
                <a:ext cx="7420440" cy="5410200"/>
              </a:xfrm>
              <a:prstGeom prst="rect">
                <a:avLst/>
              </a:prstGeom>
              <a:blipFill>
                <a:blip r:embed="rId2"/>
                <a:stretch>
                  <a:fillRect l="-1880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24059" y="1605207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5988" lvl="2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41413" lvl="3" indent="-28575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286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24059" y="1605207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400" t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620000" cy="4414593"/>
              </a:xfrm>
              <a:prstGeom prst="rect">
                <a:avLst/>
              </a:prstGeom>
              <a:blipFill>
                <a:blip r:embed="rId2"/>
                <a:stretch>
                  <a:fillRect l="-166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655449"/>
                <a:ext cx="7239000" cy="4795593"/>
              </a:xfrm>
              <a:prstGeom prst="rect">
                <a:avLst/>
              </a:prstGeom>
              <a:blipFill>
                <a:blip r:embed="rId2"/>
                <a:stretch>
                  <a:fillRect l="-1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52500" y="1828799"/>
                <a:ext cx="7239000" cy="4419601"/>
              </a:xfrm>
              <a:prstGeom prst="rect">
                <a:avLst/>
              </a:prstGeom>
              <a:blipFill>
                <a:blip r:embed="rId2"/>
                <a:stretch>
                  <a:fillRect l="-1748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18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458200" cy="3810001"/>
              </a:xfrm>
              <a:prstGeom prst="rect">
                <a:avLst/>
              </a:prstGeom>
              <a:blipFill>
                <a:blip r:embed="rId2"/>
                <a:stretch>
                  <a:fillRect l="-1649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75369</TotalTime>
  <Words>7831</Words>
  <Application>Microsoft Macintosh PowerPoint</Application>
  <PresentationFormat>Letter Paper (8.5x11 in)</PresentationFormat>
  <Paragraphs>1075</Paragraphs>
  <Slides>74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4669</cp:revision>
  <cp:lastPrinted>2024-07-10T20:18:11Z</cp:lastPrinted>
  <dcterms:created xsi:type="dcterms:W3CDTF">2013-04-22T16:10:14Z</dcterms:created>
  <dcterms:modified xsi:type="dcterms:W3CDTF">2025-07-23T22:17:55Z</dcterms:modified>
</cp:coreProperties>
</file>